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4"/>
  </p:sldMasterIdLst>
  <p:notesMasterIdLst>
    <p:notesMasterId r:id="rId13"/>
  </p:notesMasterIdLst>
  <p:handoutMasterIdLst>
    <p:handoutMasterId r:id="rId14"/>
  </p:handoutMasterIdLst>
  <p:sldIdLst>
    <p:sldId id="545" r:id="rId5"/>
    <p:sldId id="2503" r:id="rId6"/>
    <p:sldId id="2504" r:id="rId7"/>
    <p:sldId id="2505" r:id="rId8"/>
    <p:sldId id="2506" r:id="rId9"/>
    <p:sldId id="2507" r:id="rId10"/>
    <p:sldId id="2508" r:id="rId11"/>
    <p:sldId id="2499" r:id="rId1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5484C0F-1715-4D05-8041-51C3B435DD67}">
          <p14:sldIdLst>
            <p14:sldId id="545"/>
            <p14:sldId id="2503"/>
            <p14:sldId id="2504"/>
            <p14:sldId id="2505"/>
            <p14:sldId id="2506"/>
            <p14:sldId id="2507"/>
            <p14:sldId id="2508"/>
            <p14:sldId id="24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Mueller" initials="AM" lastIdx="15" clrIdx="0"/>
  <p:cmAuthor id="2" name="Luby James" initials="LJ" lastIdx="1" clrIdx="1">
    <p:extLst>
      <p:ext uri="{19B8F6BF-5375-455C-9EA6-DF929625EA0E}">
        <p15:presenceInfo xmlns:p15="http://schemas.microsoft.com/office/powerpoint/2012/main" userId="Luby Jam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79F2"/>
    <a:srgbClr val="54A7EB"/>
    <a:srgbClr val="33ABF1"/>
    <a:srgbClr val="4769F9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/>
    <p:restoredTop sz="94907"/>
  </p:normalViewPr>
  <p:slideViewPr>
    <p:cSldViewPr snapToGrid="0">
      <p:cViewPr varScale="1">
        <p:scale>
          <a:sx n="129" d="100"/>
          <a:sy n="129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CEC772-FA27-8245-98C8-3882BC0A2B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4A738-1A30-0A41-850F-D0FA92F1AF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118FA-2290-704A-B1C8-5CB63563B20C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323A1-5F5C-524F-A01B-7504A45C21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1DC7B-AA86-BB43-A240-FD451BA7DE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C7FFD-7613-A840-B0FF-104287A95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74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BBE5B-9FA1-D84D-9F27-FE29EE47B79C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121B6-7775-0947-9B1A-4E640EDAA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0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video" Target="https://www.youtube.com/embed/1Pj3RmRcbH8?feature=oembed" TargetMode="Externa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22828BB-6B44-6541-89ED-C88039F784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2F0547-8650-9C4A-A998-121356F071B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29EB01-2699-D14E-A6EC-E982686DA7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2185"/>
            <a:ext cx="12192000" cy="5737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163EA4-6184-2F47-AB79-592B83A7D2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185" y="1602469"/>
            <a:ext cx="3436039" cy="15056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187F12-0F7E-CF4E-AAB8-D905B311E13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54762" y="3108149"/>
            <a:ext cx="2298700" cy="1574800"/>
          </a:xfrm>
          <a:prstGeom prst="rect">
            <a:avLst/>
          </a:prstGeom>
        </p:spPr>
      </p:pic>
      <p:sp>
        <p:nvSpPr>
          <p:cNvPr id="26" name="Title 5">
            <a:extLst>
              <a:ext uri="{FF2B5EF4-FFF2-40B4-BE49-F238E27FC236}">
                <a16:creationId xmlns:a16="http://schemas.microsoft.com/office/drawing/2014/main" id="{88B99966-C987-AA4D-857D-1401479347F8}"/>
              </a:ext>
            </a:extLst>
          </p:cNvPr>
          <p:cNvSpPr txBox="1">
            <a:spLocks/>
          </p:cNvSpPr>
          <p:nvPr userDrawn="1"/>
        </p:nvSpPr>
        <p:spPr>
          <a:xfrm>
            <a:off x="6735990" y="3323233"/>
            <a:ext cx="1064059" cy="4867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00" b="0">
                <a:solidFill>
                  <a:schemeClr val="bg1"/>
                </a:solidFill>
                <a:latin typeface="Avenir Roman" panose="02000503020000020003" pitchFamily="2" charset="0"/>
              </a:rPr>
              <a:t>16 MPH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36AE3FE-F42A-E346-877F-4672129996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9463" y="3335162"/>
            <a:ext cx="5856287" cy="1347787"/>
          </a:xfrm>
        </p:spPr>
        <p:txBody>
          <a:bodyPr>
            <a:noAutofit/>
          </a:bodyPr>
          <a:lstStyle>
            <a:lvl1pPr marL="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  <a:lvl2pPr marL="45720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2pPr>
            <a:lvl3pPr marL="91440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3pPr>
            <a:lvl4pPr marL="137160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4pPr>
            <a:lvl5pPr marL="1828800" indent="0">
              <a:buNone/>
              <a:defRPr lang="en-US" sz="3600" b="1" i="0" kern="1200" dirty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20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ong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8115" y="1745155"/>
            <a:ext cx="5620111" cy="172042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2463" y="1678165"/>
            <a:ext cx="4620170" cy="131742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Insert logo &amp; resize to fit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36254" y="1146149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582261E-634D-6944-ACAA-64D1F66E749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7091" y="4382197"/>
            <a:ext cx="5620111" cy="172042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35230" y="3783192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Results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1B5F63B-B5C8-D14B-AC97-5FE3C08F3CB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4401514"/>
            <a:ext cx="5620111" cy="17011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1AA755B-95E5-834B-A273-E1DA530BFB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2528" y="3783192"/>
            <a:ext cx="4993471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397400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D92DA-C3B1-9B4B-8381-6E9B7E666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889" y="1085255"/>
            <a:ext cx="5620111" cy="487131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90F588-3F91-C74F-A63A-5268F01B8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9786" y="1085255"/>
            <a:ext cx="5620110" cy="487131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704517D7-E4F2-EB47-BFAE-762821067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5250988D-93A6-474A-B583-E3CA9F86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3" name="Title Placeholder 7">
            <a:extLst>
              <a:ext uri="{FF2B5EF4-FFF2-40B4-BE49-F238E27FC236}">
                <a16:creationId xmlns:a16="http://schemas.microsoft.com/office/drawing/2014/main" id="{0F1FA7F6-52B1-8449-8970-9D7D69D75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79A79F-DAB7-3F4E-9FAD-CBAA54AD165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75889" y="1655064"/>
            <a:ext cx="5620111" cy="4521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8C8D624-3E6C-7041-9251-E300CC14E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1655064"/>
            <a:ext cx="5620111" cy="4521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70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nline Media 3" descr="Starschema Presents">
            <a:hlinkClick r:id="" action="ppaction://media"/>
            <a:extLst>
              <a:ext uri="{FF2B5EF4-FFF2-40B4-BE49-F238E27FC236}">
                <a16:creationId xmlns:a16="http://schemas.microsoft.com/office/drawing/2014/main" id="{3152FEA4-54AE-6B44-B355-809671A67D80}"/>
              </a:ext>
            </a:extLst>
          </p:cNvPr>
          <p:cNvPicPr>
            <a:picLocks noRot="1" noChangeAspect="1"/>
          </p:cNvPicPr>
          <p:nvPr userDrawn="1"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1" name="Title Placeholder 7">
            <a:extLst>
              <a:ext uri="{FF2B5EF4-FFF2-40B4-BE49-F238E27FC236}">
                <a16:creationId xmlns:a16="http://schemas.microsoft.com/office/drawing/2014/main" id="{6A0C6F67-E5AB-C342-8565-89868944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CF3807A-17C5-5147-9755-3EDC65E6F3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64850" y="354845"/>
            <a:ext cx="1044575" cy="4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2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2AD462F1-4CFA-ED42-AF30-06D9C4F17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804E0CA4-46BA-BA4C-B7C3-B58089276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22E1AAB0-4F40-A34A-89A0-49F839FA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045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41C3EF0-48FB-1D47-B222-6EF28A04E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56848D18-E49C-7E48-B612-9BCB52DD9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</p:spTree>
    <p:extLst>
      <p:ext uri="{BB962C8B-B14F-4D97-AF65-F5344CB8AC3E}">
        <p14:creationId xmlns:p14="http://schemas.microsoft.com/office/powerpoint/2010/main" val="287047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2B5458-EB7B-A544-A945-2044756852CA}"/>
              </a:ext>
            </a:extLst>
          </p:cNvPr>
          <p:cNvSpPr/>
          <p:nvPr userDrawn="1"/>
        </p:nvSpPr>
        <p:spPr>
          <a:xfrm>
            <a:off x="0" y="-93785"/>
            <a:ext cx="12297508" cy="7045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81AA533-8C78-AA42-B573-998273F4BC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F4E26-2CCE-4D4B-AF0F-4FC96FE63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850" y="3703088"/>
            <a:ext cx="105156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0288B6-896F-6E40-81CC-80F52F79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057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56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E6B1-B930-544C-9D7D-EEB4BD904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89" y="1253330"/>
            <a:ext cx="11424009" cy="48182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42E9765E-B5D1-474A-8532-051F64C43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0" y="365125"/>
            <a:ext cx="10222590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8093D9DA-6147-ED42-9D30-A96FE81A0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230A7E-E1EE-1C43-B247-9F6FAFE29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</p:spTree>
    <p:extLst>
      <p:ext uri="{BB962C8B-B14F-4D97-AF65-F5344CB8AC3E}">
        <p14:creationId xmlns:p14="http://schemas.microsoft.com/office/powerpoint/2010/main" val="393159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663D6F-50D9-5844-9A72-CC00F4318739}"/>
              </a:ext>
            </a:extLst>
          </p:cNvPr>
          <p:cNvSpPr/>
          <p:nvPr userDrawn="1"/>
        </p:nvSpPr>
        <p:spPr>
          <a:xfrm>
            <a:off x="0" y="3681047"/>
            <a:ext cx="12192000" cy="3176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8F9F67-AB01-0747-891E-12B78B94050B}"/>
              </a:ext>
            </a:extLst>
          </p:cNvPr>
          <p:cNvSpPr/>
          <p:nvPr userDrawn="1"/>
        </p:nvSpPr>
        <p:spPr>
          <a:xfrm>
            <a:off x="-6350" y="1"/>
            <a:ext cx="12192000" cy="368104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63009B-DB3D-DF43-AB0E-04A0FB533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31689"/>
            <a:ext cx="10515600" cy="1655762"/>
          </a:xfrm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DB0480A-5EAF-7147-A778-5BA67D8AF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057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491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9FD16-E738-3B42-B0CC-5C55DEF32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889" y="1253330"/>
            <a:ext cx="5620111" cy="49236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83CA6-8D33-D443-A79B-DFF43B465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1253330"/>
            <a:ext cx="5620111" cy="49236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98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DCE0241-4146-C34A-B64B-1F0EA1A9C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9786" y="1085255"/>
            <a:ext cx="5620110" cy="487131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1655064"/>
            <a:ext cx="5620111" cy="4521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50D5CAE-B645-FE42-A411-84C4CD52690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6250" y="1085255"/>
            <a:ext cx="5619750" cy="5091708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0434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case study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1467253"/>
            <a:ext cx="5620111" cy="123119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88885" y="1253330"/>
            <a:ext cx="3201905" cy="9130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Insert logo &amp; resize to fit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5B755AB-081B-D049-93DF-5DF80204B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2528" y="1144532"/>
            <a:ext cx="4993471" cy="322721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Challenge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030" y="2773237"/>
            <a:ext cx="5051969" cy="294573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4030" y="4398920"/>
            <a:ext cx="5051969" cy="338636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Results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231117-AA9B-594A-BEDA-5E2855A594C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75891" y="3119936"/>
            <a:ext cx="5620111" cy="127475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6580EB4-8013-224D-94DC-AD7BEC7D8EE4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475892" y="4778251"/>
            <a:ext cx="5620108" cy="13987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30072C3-44C4-9A4C-A473-41E672E45B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79783" y="2433026"/>
            <a:ext cx="5620110" cy="3743937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54326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hort case study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79789" y="1467253"/>
            <a:ext cx="5620111" cy="123119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AD81F7-3D39-6F40-A6EA-2D9FF36D8F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42457" y="1124620"/>
            <a:ext cx="412366" cy="322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672348-2E41-094C-BD2B-7206DB1C62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6611" y="2730868"/>
            <a:ext cx="249415" cy="3585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955CA6-C6C2-E44C-A91B-1F2C668BE6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51022" y="4398920"/>
            <a:ext cx="351193" cy="314226"/>
          </a:xfrm>
          <a:prstGeom prst="rect">
            <a:avLst/>
          </a:prstGeom>
        </p:spPr>
      </p:pic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9074" y="1253330"/>
            <a:ext cx="3201905" cy="9130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Insert logo &amp; resize to fit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5B755AB-081B-D049-93DF-5DF80204B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6426" y="1144532"/>
            <a:ext cx="4993471" cy="322721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Challenge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7928" y="2773237"/>
            <a:ext cx="5051969" cy="294573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47928" y="4398920"/>
            <a:ext cx="5051969" cy="338636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Results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231117-AA9B-594A-BEDA-5E2855A594C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79789" y="3119936"/>
            <a:ext cx="5620111" cy="127475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6580EB4-8013-224D-94DC-AD7BEC7D8EE4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279790" y="4778251"/>
            <a:ext cx="5620108" cy="13987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30072C3-44C4-9A4C-A473-41E672E45B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5890" y="2433026"/>
            <a:ext cx="5620110" cy="3743937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10668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1659730"/>
            <a:ext cx="5620111" cy="131676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891" y="3700710"/>
            <a:ext cx="5620111" cy="247680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AD81F7-3D39-6F40-A6EA-2D9FF36D8F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891" y="1098895"/>
            <a:ext cx="482600" cy="377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672348-2E41-094C-BD2B-7206DB1C62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8973" y="3105674"/>
            <a:ext cx="296435" cy="426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955CA6-C6C2-E44C-A91B-1F2C668BE6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74621" y="3121277"/>
            <a:ext cx="414896" cy="371223"/>
          </a:xfrm>
          <a:prstGeom prst="rect">
            <a:avLst/>
          </a:prstGeom>
        </p:spPr>
      </p:pic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35230" y="1308481"/>
            <a:ext cx="4620170" cy="131742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Insert logo &amp; resize to fit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5B755AB-081B-D049-93DF-5DF80204B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2528" y="1041408"/>
            <a:ext cx="4993471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Challenge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030" y="3101704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582261E-634D-6944-ACAA-64D1F66E749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7091" y="3700709"/>
            <a:ext cx="5620111" cy="247680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35230" y="3101704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8767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4CE27-6A5D-BA42-AEA4-FA737EA58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890" y="1253330"/>
            <a:ext cx="11424009" cy="481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9636C-8DE4-0944-823B-F64866CFD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ED7A0170-7544-D74E-977E-660F29EAD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553A18E-23FD-224C-8A64-5ECAB9246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8ED9CF5-3304-7244-8095-23A77338A6A5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76811" y="365125"/>
            <a:ext cx="1023089" cy="44903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1B458-4923-3A4F-9C1B-D634842DDE7B}"/>
              </a:ext>
            </a:extLst>
          </p:cNvPr>
          <p:cNvCxnSpPr>
            <a:cxnSpLocks/>
          </p:cNvCxnSpPr>
          <p:nvPr userDrawn="1"/>
        </p:nvCxnSpPr>
        <p:spPr>
          <a:xfrm flipV="1">
            <a:off x="475890" y="6339727"/>
            <a:ext cx="11415382" cy="874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35DDB7-4C0C-BE4A-8867-762910EBB516}"/>
              </a:ext>
            </a:extLst>
          </p:cNvPr>
          <p:cNvSpPr txBox="1"/>
          <p:nvPr userDrawn="1"/>
        </p:nvSpPr>
        <p:spPr>
          <a:xfrm>
            <a:off x="475890" y="6475378"/>
            <a:ext cx="4426310" cy="2792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u-HU"/>
            </a:defPPr>
            <a:lvl1pPr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pPr lvl="0"/>
            <a:r>
              <a:rPr lang="en-US"/>
              <a:t>   </a:t>
            </a:r>
            <a:r>
              <a:rPr lang="en-US" err="1"/>
              <a:t>info@starschema.com</a:t>
            </a:r>
            <a:r>
              <a:rPr lang="en-US"/>
              <a:t>         </a:t>
            </a:r>
            <a:r>
              <a:rPr lang="en-US" err="1"/>
              <a:t>starschema.com</a:t>
            </a:r>
            <a:r>
              <a:rPr lang="en-US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921D8-6CBC-8D42-B007-8D8EF541C697}"/>
              </a:ext>
            </a:extLst>
          </p:cNvPr>
          <p:cNvSpPr/>
          <p:nvPr userDrawn="1"/>
        </p:nvSpPr>
        <p:spPr>
          <a:xfrm>
            <a:off x="475890" y="6556247"/>
            <a:ext cx="136525" cy="1104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025334-EBE4-A643-B593-9A03B9DC74A0}"/>
              </a:ext>
            </a:extLst>
          </p:cNvPr>
          <p:cNvSpPr/>
          <p:nvPr userDrawn="1"/>
        </p:nvSpPr>
        <p:spPr>
          <a:xfrm>
            <a:off x="2396066" y="6556247"/>
            <a:ext cx="114300" cy="114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79C6C-4546-8448-8E8D-FC43642962C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3000"/>
          </a:blip>
          <a:stretch>
            <a:fillRect/>
          </a:stretch>
        </p:blipFill>
        <p:spPr>
          <a:xfrm>
            <a:off x="6287965" y="1122973"/>
            <a:ext cx="67437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88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09" r:id="rId2"/>
    <p:sldLayoutId id="2147483710" r:id="rId3"/>
    <p:sldLayoutId id="2147483711" r:id="rId4"/>
    <p:sldLayoutId id="2147483712" r:id="rId5"/>
    <p:sldLayoutId id="2147483719" r:id="rId6"/>
    <p:sldLayoutId id="2147483721" r:id="rId7"/>
    <p:sldLayoutId id="2147483722" r:id="rId8"/>
    <p:sldLayoutId id="2147483720" r:id="rId9"/>
    <p:sldLayoutId id="2147483723" r:id="rId10"/>
    <p:sldLayoutId id="2147483713" r:id="rId11"/>
    <p:sldLayoutId id="2147483718" r:id="rId12"/>
    <p:sldLayoutId id="2147483714" r:id="rId13"/>
    <p:sldLayoutId id="2147483715" r:id="rId14"/>
    <p:sldLayoutId id="2147483717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Avenir Blac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33ABF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BBCC313-FC77-4C71-B417-7731EDF5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err="1"/>
              <a:t>We</a:t>
            </a:r>
            <a:r>
              <a:rPr lang="hu-HU"/>
              <a:t> </a:t>
            </a:r>
            <a:r>
              <a:rPr lang="hu-HU" err="1"/>
              <a:t>help</a:t>
            </a:r>
            <a:r>
              <a:rPr lang="hu-HU"/>
              <a:t> </a:t>
            </a:r>
            <a:r>
              <a:rPr lang="hu-HU" err="1"/>
              <a:t>your</a:t>
            </a:r>
            <a:r>
              <a:rPr lang="hu-HU"/>
              <a:t> </a:t>
            </a:r>
            <a:r>
              <a:rPr lang="hu-HU" err="1"/>
              <a:t>organization</a:t>
            </a:r>
            <a:r>
              <a:rPr lang="hu-HU"/>
              <a:t> </a:t>
            </a:r>
            <a:r>
              <a:rPr lang="hu-HU" err="1"/>
              <a:t>become</a:t>
            </a:r>
            <a:r>
              <a:rPr lang="hu-HU"/>
              <a:t> </a:t>
            </a:r>
            <a:r>
              <a:rPr lang="hu-HU" err="1"/>
              <a:t>data</a:t>
            </a:r>
            <a:r>
              <a:rPr lang="hu-HU"/>
              <a:t> </a:t>
            </a:r>
            <a:r>
              <a:rPr lang="hu-HU" err="1"/>
              <a:t>driven</a:t>
            </a:r>
            <a:r>
              <a:rPr lang="hu-H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59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BBCC313-FC77-4C71-B417-7731EDF5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 err="1"/>
              <a:t>Drug</a:t>
            </a:r>
            <a:r>
              <a:rPr lang="hu-HU" dirty="0"/>
              <a:t> </a:t>
            </a:r>
            <a:r>
              <a:rPr lang="hu-HU" dirty="0" err="1"/>
              <a:t>adverse</a:t>
            </a:r>
            <a:r>
              <a:rPr lang="hu-HU" dirty="0"/>
              <a:t> </a:t>
            </a:r>
            <a:r>
              <a:rPr lang="hu-HU" dirty="0" err="1"/>
              <a:t>event</a:t>
            </a:r>
            <a:r>
              <a:rPr lang="hu-HU" dirty="0"/>
              <a:t> monitoring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Tableau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2096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Typically, patients taking a medication may exhibit a range of side effects.</a:t>
            </a:r>
          </a:p>
          <a:p>
            <a:r>
              <a:rPr lang="en-US" dirty="0"/>
              <a:t>These typically exhibit three patterns over time:</a:t>
            </a:r>
          </a:p>
          <a:p>
            <a:pPr lvl="1"/>
            <a:r>
              <a:rPr lang="en-US" dirty="0"/>
              <a:t>Uniform: occur regardless of treatment duration with a relatively constant frequency</a:t>
            </a:r>
          </a:p>
          <a:p>
            <a:pPr lvl="1"/>
            <a:r>
              <a:rPr lang="en-US" dirty="0"/>
              <a:t>Accumulative: occur with increasing risk as the duration of treatment progresses</a:t>
            </a:r>
          </a:p>
          <a:p>
            <a:pPr lvl="1"/>
            <a:r>
              <a:rPr lang="en-US" dirty="0"/>
              <a:t>Spike events: in an insolated group of patients, these events occur after a certain amount of time.</a:t>
            </a:r>
          </a:p>
          <a:p>
            <a:r>
              <a:rPr lang="en-US" dirty="0"/>
              <a:t>Identifying spike events (in this case, encephalopathy) can assist in tailoring maximum treatment duration and avoiding ADRs.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adverse event monitoring with Tableau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7" name="Picture 6" descr="A picture containing water, large, sitting, person&#10;&#10;Description automatically generated">
            <a:extLst>
              <a:ext uri="{FF2B5EF4-FFF2-40B4-BE49-F238E27FC236}">
                <a16:creationId xmlns:a16="http://schemas.microsoft.com/office/drawing/2014/main" id="{7414F2A7-7497-0944-A469-0F9FA016F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4254"/>
            <a:ext cx="12192000" cy="220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beach&#10;&#10;Description automatically generated">
            <a:extLst>
              <a:ext uri="{FF2B5EF4-FFF2-40B4-BE49-F238E27FC236}">
                <a16:creationId xmlns:a16="http://schemas.microsoft.com/office/drawing/2014/main" id="{ED8F7DB0-30DF-B94D-B9D0-D627E1ACD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073" y="110466"/>
            <a:ext cx="10274677" cy="60523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DD4C0-0CE5-6D47-8120-DB7E58201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2AA1A-5721-2E43-AC42-D91676DBF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09571D-8744-E74D-913C-EB0FD6A093B6}"/>
              </a:ext>
            </a:extLst>
          </p:cNvPr>
          <p:cNvCxnSpPr>
            <a:cxnSpLocks/>
          </p:cNvCxnSpPr>
          <p:nvPr/>
        </p:nvCxnSpPr>
        <p:spPr>
          <a:xfrm flipH="1">
            <a:off x="5247861" y="4253948"/>
            <a:ext cx="1351721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F7C6C5-6EC7-954F-96CE-0ACA28E69DCD}"/>
              </a:ext>
            </a:extLst>
          </p:cNvPr>
          <p:cNvSpPr txBox="1"/>
          <p:nvPr/>
        </p:nvSpPr>
        <p:spPr>
          <a:xfrm>
            <a:off x="6599582" y="4023115"/>
            <a:ext cx="2037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Avenir Medium" panose="02000503020000020003" pitchFamily="2" charset="0"/>
              </a:rPr>
              <a:t>Indication of anomalous </a:t>
            </a:r>
            <a:r>
              <a:rPr lang="en-US" sz="1200" dirty="0" err="1">
                <a:solidFill>
                  <a:schemeClr val="tx2"/>
                </a:solidFill>
                <a:latin typeface="Avenir Medium" panose="02000503020000020003" pitchFamily="2" charset="0"/>
              </a:rPr>
              <a:t>behaviour</a:t>
            </a:r>
            <a:r>
              <a:rPr lang="en-US" sz="1200" dirty="0">
                <a:solidFill>
                  <a:schemeClr val="tx2"/>
                </a:solidFill>
                <a:latin typeface="Avenir Medium" panose="0200050302000002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054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BBCC313-FC77-4C71-B417-7731EDF5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COVID-19: a </a:t>
            </a:r>
            <a:r>
              <a:rPr lang="hu-HU" dirty="0" err="1"/>
              <a:t>tale</a:t>
            </a:r>
            <a:r>
              <a:rPr lang="hu-HU" dirty="0"/>
              <a:t> of </a:t>
            </a:r>
            <a:r>
              <a:rPr lang="hu-HU" dirty="0" err="1"/>
              <a:t>three</a:t>
            </a:r>
            <a:r>
              <a:rPr lang="hu-HU" dirty="0"/>
              <a:t> </a:t>
            </a:r>
            <a:r>
              <a:rPr lang="hu-HU" dirty="0" err="1"/>
              <a:t>states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22605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Populations have responded differently to the COVID-19 pandemic. Spatial analysis in Tableau can help in the analysis of approaches to managing the pandemic.</a:t>
            </a:r>
          </a:p>
          <a:p>
            <a:r>
              <a:rPr lang="en-US" dirty="0"/>
              <a:t>By </a:t>
            </a:r>
            <a:r>
              <a:rPr lang="en-US" dirty="0" err="1"/>
              <a:t>analysing</a:t>
            </a:r>
            <a:r>
              <a:rPr lang="en-US" dirty="0"/>
              <a:t> test positivity rates (positive tests as fraction of all tests conducted), we can identify various patterns of disease dynamics, and extrapolate future outcomes.</a:t>
            </a:r>
          </a:p>
          <a:p>
            <a:r>
              <a:rPr lang="en-US" dirty="0"/>
              <a:t>We can then cross-correlate this with changes in mobility characteristics of the underlying population.</a:t>
            </a:r>
          </a:p>
          <a:p>
            <a:r>
              <a:rPr lang="en-US" dirty="0"/>
              <a:t>Tableau makes it convenient to display and </a:t>
            </a:r>
            <a:r>
              <a:rPr lang="en-US" dirty="0" err="1"/>
              <a:t>analyse</a:t>
            </a:r>
            <a:r>
              <a:rPr lang="en-US" dirty="0"/>
              <a:t> this data dynamically.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COVID-19: a tale of three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1287411-4BA6-A742-B84A-E26FF3C6C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90" y="1575182"/>
            <a:ext cx="5984552" cy="318946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58A5B0-94EA-DB41-9CF5-449A9A73B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32" y="4188173"/>
            <a:ext cx="1379484" cy="33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96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COVID-19: a tale of three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C4AF4E8-78B6-0A40-848B-CCE9F3D17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90" y="1023729"/>
            <a:ext cx="6185900" cy="5019261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D614C2C6-CBCB-704E-ADF8-CBFCC3FFB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Some states, such as Idaho (see left), have enacted relatively modest measures of social distancing.</a:t>
            </a:r>
          </a:p>
          <a:p>
            <a:r>
              <a:rPr lang="en-US" dirty="0"/>
              <a:t>While workplaces remain largely less visited and retail is significantly less than it was in early March, grocery/pharmacy visits and visits to parks and recreational facilities has rebounded.</a:t>
            </a:r>
          </a:p>
          <a:p>
            <a:r>
              <a:rPr lang="en-US" dirty="0"/>
              <a:t>As a consequence, as the </a:t>
            </a:r>
            <a:r>
              <a:rPr lang="en-US" dirty="0" err="1"/>
              <a:t>colour</a:t>
            </a:r>
            <a:r>
              <a:rPr lang="en-US" dirty="0"/>
              <a:t> of the line indicates, test positivity rates have increased. </a:t>
            </a:r>
          </a:p>
        </p:txBody>
      </p:sp>
    </p:spTree>
    <p:extLst>
      <p:ext uri="{BB962C8B-B14F-4D97-AF65-F5344CB8AC3E}">
        <p14:creationId xmlns:p14="http://schemas.microsoft.com/office/powerpoint/2010/main" val="3748563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6B7640-213B-2542-A185-19CE7FB40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01_starschema_pptx_theme">
  <a:themeElements>
    <a:clrScheme name="Custom 1">
      <a:dk1>
        <a:srgbClr val="323232"/>
      </a:dk1>
      <a:lt1>
        <a:srgbClr val="FFFFFF"/>
      </a:lt1>
      <a:dk2>
        <a:srgbClr val="44546A"/>
      </a:dk2>
      <a:lt2>
        <a:srgbClr val="E7E6E6"/>
      </a:lt2>
      <a:accent1>
        <a:srgbClr val="4769F9"/>
      </a:accent1>
      <a:accent2>
        <a:srgbClr val="33ABF1"/>
      </a:accent2>
      <a:accent3>
        <a:srgbClr val="83E3AE"/>
      </a:accent3>
      <a:accent4>
        <a:srgbClr val="FF8E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0EA5E01-E75B-FB4E-9818-648A81B8603F}" vid="{C7135C9D-D0CA-E840-8112-E470E92933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FDA85FA059F7469808B981DBB07E0A" ma:contentTypeVersion="12" ma:contentTypeDescription="Create a new document." ma:contentTypeScope="" ma:versionID="c3f8719af78e8f203e17c4a3134efbb8">
  <xsd:schema xmlns:xsd="http://www.w3.org/2001/XMLSchema" xmlns:xs="http://www.w3.org/2001/XMLSchema" xmlns:p="http://schemas.microsoft.com/office/2006/metadata/properties" xmlns:ns2="67deb917-63e2-49f0-b5b8-6ea3209b0c53" xmlns:ns3="5d16f16a-6c0e-40fa-83a4-c3e777fbe0f8" targetNamespace="http://schemas.microsoft.com/office/2006/metadata/properties" ma:root="true" ma:fieldsID="d5a6f56989e27c3d1714016583b6aed3" ns2:_="" ns3:_="">
    <xsd:import namespace="67deb917-63e2-49f0-b5b8-6ea3209b0c53"/>
    <xsd:import namespace="5d16f16a-6c0e-40fa-83a4-c3e777fbe0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deb917-63e2-49f0-b5b8-6ea3209b0c5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16f16a-6c0e-40fa-83a4-c3e777fbe0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7deb917-63e2-49f0-b5b8-6ea3209b0c53">
      <UserInfo>
        <DisplayName>Cséfalvay Kristóf</DisplayName>
        <AccountId>50</AccountId>
        <AccountType/>
      </UserInfo>
      <UserInfo>
        <DisplayName>Kocsis Gergely</DisplayName>
        <AccountId>45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0B3D44-ACD8-4D62-9319-3CE503CF7EC1}">
  <ds:schemaRefs>
    <ds:schemaRef ds:uri="5d16f16a-6c0e-40fa-83a4-c3e777fbe0f8"/>
    <ds:schemaRef ds:uri="67deb917-63e2-49f0-b5b8-6ea3209b0c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97CC8D-9567-4A0D-B26B-7295EEE4C4CB}">
  <ds:schemaRefs>
    <ds:schemaRef ds:uri="http://schemas.microsoft.com/office/2006/documentManagement/types"/>
    <ds:schemaRef ds:uri="67deb917-63e2-49f0-b5b8-6ea3209b0c53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  <ds:schemaRef ds:uri="5d16f16a-6c0e-40fa-83a4-c3e777fbe0f8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A169186-526E-4B9F-A4B5-2E308E24A7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01.2_starschema_template</Template>
  <TotalTime>75</TotalTime>
  <Words>333</Words>
  <Application>Microsoft Macintosh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Avenir Black</vt:lpstr>
      <vt:lpstr>Avenir Medium</vt:lpstr>
      <vt:lpstr>Avenir Roman</vt:lpstr>
      <vt:lpstr>Calibri</vt:lpstr>
      <vt:lpstr>01_starschema_pptx_theme</vt:lpstr>
      <vt:lpstr>PowerPoint Presentation</vt:lpstr>
      <vt:lpstr>PowerPoint Presentation</vt:lpstr>
      <vt:lpstr>Drug adverse event monitoring with Tableau</vt:lpstr>
      <vt:lpstr>PowerPoint Presentation</vt:lpstr>
      <vt:lpstr>PowerPoint Presentation</vt:lpstr>
      <vt:lpstr>COVID-19: a tale of three states</vt:lpstr>
      <vt:lpstr>COVID-19: a tale of three states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Starschema Introduction</dc:title>
  <dc:subject/>
  <dc:creator>Luby James</dc:creator>
  <cp:keywords/>
  <dc:description/>
  <cp:lastModifiedBy>Cséfalvay Kristóf</cp:lastModifiedBy>
  <cp:revision>8</cp:revision>
  <dcterms:created xsi:type="dcterms:W3CDTF">2019-07-10T11:44:23Z</dcterms:created>
  <dcterms:modified xsi:type="dcterms:W3CDTF">2020-09-22T22:03:41Z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0x01010056FDA85FA059F7469808B981DBB07E0A</vt:lpwstr>
  </property>
</Properties>
</file>